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83" r:id="rId4"/>
    <p:sldId id="271" r:id="rId5"/>
    <p:sldId id="284" r:id="rId6"/>
    <p:sldId id="285" r:id="rId7"/>
    <p:sldId id="266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9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98000"/>
                    <a:lumMod val="114000"/>
                  </a:schemeClr>
                </a:gs>
                <a:gs pos="100000">
                  <a:schemeClr val="accent1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Arkusz1!$A$3:$A$4</c:f>
              <c:strCache>
                <c:ptCount val="2"/>
                <c:pt idx="0">
                  <c:v>UE</c:v>
                </c:pt>
                <c:pt idx="1">
                  <c:v>Wkład własny</c:v>
                </c:pt>
              </c:strCache>
            </c:strRef>
          </c:cat>
          <c:val>
            <c:numRef>
              <c:f>Arkusz1!$B$3:$B$4</c:f>
              <c:numCache>
                <c:formatCode>#,##0.00</c:formatCode>
                <c:ptCount val="2"/>
                <c:pt idx="0">
                  <c:v>3365175.47</c:v>
                </c:pt>
                <c:pt idx="1">
                  <c:v>841293.94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BB-4A7E-826E-057CB36C5B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3277144"/>
        <c:axId val="283278320"/>
        <c:axId val="0"/>
      </c:bar3DChart>
      <c:catAx>
        <c:axId val="28327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83278320"/>
        <c:crosses val="autoZero"/>
        <c:auto val="1"/>
        <c:lblAlgn val="ctr"/>
        <c:lblOffset val="100"/>
        <c:noMultiLvlLbl val="0"/>
      </c:catAx>
      <c:valAx>
        <c:axId val="2832783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283277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1468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903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1628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2939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5922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567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5840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8431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0540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9361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551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4376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4375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7621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2129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081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7595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66DD4B8-B487-4BF2-BFE6-3DD50F68DEF2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78AFA-F89A-479B-A218-A02D65A8E7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82143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88255" y="558801"/>
            <a:ext cx="8825658" cy="2870200"/>
          </a:xfrm>
        </p:spPr>
        <p:txBody>
          <a:bodyPr>
            <a:normAutofit/>
          </a:bodyPr>
          <a:lstStyle/>
          <a:p>
            <a:pPr>
              <a:lnSpc>
                <a:spcPts val="3540"/>
              </a:lnSpc>
            </a:pPr>
            <a:r>
              <a:rPr lang="pl-PL" sz="3200" dirty="0"/>
              <a:t>Etno-Feeria - popularyzacja sztuk artystycznych, obyczajów i wspólnych tradycji ludowych z obszaru polsko-słowackiego pogranicza 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78705" y="3925210"/>
            <a:ext cx="5333475" cy="1138280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sz="1600" cap="none" dirty="0"/>
              <a:t>Programu Interreg Polska – Słowacja 2021-2027,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sz="1600" cap="none" dirty="0"/>
              <a:t>Priorytet 3. Twórcze i atrakcyjne turystycznie pogranicze,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l-PL" sz="1600" cap="none" dirty="0"/>
              <a:t>Cel szczegółowy 1. Wzmacnianie roli kultury                 i zrównoważonej turystyki w rozwoju gospodarczym, włączeniu społecznym                         i innowacjach społecznych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6606" y="5164028"/>
            <a:ext cx="5473868" cy="158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659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4915" y="5200290"/>
            <a:ext cx="9497805" cy="1200509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Cel główny projektu</a:t>
            </a:r>
          </a:p>
          <a:p>
            <a:r>
              <a:rPr lang="pl-PL" dirty="0"/>
              <a:t>Podnoszenie atrakcyjności turystycznej regionu polsko-słowackiego pogranicza poprzez tworzenie przestrzeni kreatywno-warsztatowej z wykorzystaniem zasobów dziedzictwa kulturowego </a:t>
            </a:r>
          </a:p>
          <a:p>
            <a:endParaRPr lang="pl-PL" dirty="0"/>
          </a:p>
        </p:txBody>
      </p:sp>
      <p:sp>
        <p:nvSpPr>
          <p:cNvPr id="6" name="Symbol zastępczy tekstu 3"/>
          <p:cNvSpPr txBox="1">
            <a:spLocks/>
          </p:cNvSpPr>
          <p:nvPr/>
        </p:nvSpPr>
        <p:spPr>
          <a:xfrm>
            <a:off x="618490" y="955756"/>
            <a:ext cx="5359400" cy="2473244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Partnerzy projektu</a:t>
            </a:r>
          </a:p>
          <a:p>
            <a:r>
              <a:rPr lang="pl-PL" dirty="0"/>
              <a:t>Gmina Sanok - Partner wiodący</a:t>
            </a:r>
          </a:p>
          <a:p>
            <a:r>
              <a:rPr lang="pl-PL" dirty="0" err="1"/>
              <a:t>Obec</a:t>
            </a:r>
            <a:r>
              <a:rPr lang="pl-PL" dirty="0"/>
              <a:t> </a:t>
            </a:r>
            <a:r>
              <a:rPr lang="pl-PL" dirty="0" err="1"/>
              <a:t>Sačurov</a:t>
            </a:r>
            <a:r>
              <a:rPr lang="pl-PL" dirty="0"/>
              <a:t> - Partner</a:t>
            </a:r>
          </a:p>
          <a:p>
            <a:endParaRPr lang="pl-PL" dirty="0"/>
          </a:p>
          <a:p>
            <a:r>
              <a:rPr lang="pl-PL" sz="2000" b="1" dirty="0"/>
              <a:t>Czas realizacji:             09.2025-06.2027</a:t>
            </a:r>
          </a:p>
          <a:p>
            <a:r>
              <a:rPr lang="pl-PL" sz="2000" b="1" dirty="0"/>
              <a:t>Budżet:                          ok. 1 mln EUR</a:t>
            </a:r>
          </a:p>
          <a:p>
            <a:r>
              <a:rPr lang="pl-PL" sz="2000" b="1" dirty="0"/>
              <a:t>Dofinansowanie UE:		80%</a:t>
            </a:r>
          </a:p>
          <a:p>
            <a:endParaRPr lang="pl-PL" sz="2000" dirty="0"/>
          </a:p>
          <a:p>
            <a:endParaRPr lang="pl-PL" sz="2000" dirty="0"/>
          </a:p>
        </p:txBody>
      </p:sp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3543206"/>
              </p:ext>
            </p:extLst>
          </p:nvPr>
        </p:nvGraphicFramePr>
        <p:xfrm>
          <a:off x="5753100" y="838200"/>
          <a:ext cx="6103620" cy="4290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1163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24128" y="943056"/>
            <a:ext cx="4389120" cy="3762294"/>
          </a:xfrm>
        </p:spPr>
        <p:txBody>
          <a:bodyPr/>
          <a:lstStyle/>
          <a:p>
            <a:endParaRPr lang="pl-PL" dirty="0"/>
          </a:p>
          <a:p>
            <a:endParaRPr lang="pl-PL" dirty="0"/>
          </a:p>
        </p:txBody>
      </p:sp>
      <p:sp>
        <p:nvSpPr>
          <p:cNvPr id="11" name="Symbol zastępczy tekstu 3"/>
          <p:cNvSpPr txBox="1">
            <a:spLocks/>
          </p:cNvSpPr>
          <p:nvPr/>
        </p:nvSpPr>
        <p:spPr>
          <a:xfrm>
            <a:off x="559308" y="656590"/>
            <a:ext cx="10356342" cy="5915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8000"/>
              </a:lnSpc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dirty="0"/>
              <a:t>Najważniejsze zadania projektu</a:t>
            </a:r>
          </a:p>
          <a:p>
            <a:endParaRPr lang="pl-PL" b="1" dirty="0"/>
          </a:p>
          <a:p>
            <a:pPr lvl="0"/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Gmina Sanok 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pl-PL" dirty="0"/>
              <a:t>Utworzenie obiektu kulturalno-warsztatowego w postaci Etnopracowni w Pisarowcach (część ekspozycyjna i warsztatowa z nowoczesnym wyposażeniem) oraz budowy zadaszonej sceny dla potrzeb organizacji imprez kulturalno-rozrywkowych w miejscowości Pakoszówka (obiekt jednokondygnacyjny kryty dachem dwuspadowym o konstrukcji drewnianej szkieletowej z wydzieloną częścią magazynową);</a:t>
            </a:r>
          </a:p>
          <a:p>
            <a:pPr lvl="0"/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Obec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Sačurov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400050" lvl="0" indent="-400050">
              <a:buFont typeface="Wingdings" panose="05000000000000000000" pitchFamily="2" charset="2"/>
              <a:buChar char="v"/>
            </a:pPr>
            <a:r>
              <a:rPr lang="pl-PL" dirty="0"/>
              <a:t>Utworzenie Centrum Kultury i Tradycji w </a:t>
            </a:r>
            <a:r>
              <a:rPr lang="pl-PL" dirty="0" err="1"/>
              <a:t>Sačurovie</a:t>
            </a:r>
            <a:r>
              <a:rPr lang="pl-PL" dirty="0"/>
              <a:t> poprzez modernizację istniejącego budynku urzędu gminy, zadaszenie amfiteatru oraz zakup wyposażenia (w tym: zakup sprzętu elektronicznego, gablot i umeblowania, instrumentów muzycznych oraz kostiumów ludowych);</a:t>
            </a:r>
          </a:p>
          <a:p>
            <a:pPr lvl="0"/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Obaj Partnerzy</a:t>
            </a:r>
          </a:p>
          <a:p>
            <a:pPr marL="400050" lvl="0" indent="-400050">
              <a:buFont typeface="Wingdings" panose="05000000000000000000" pitchFamily="2" charset="2"/>
              <a:buChar char="v"/>
            </a:pPr>
            <a:r>
              <a:rPr lang="pl-PL" dirty="0"/>
              <a:t>Organizacja wspólnych wydarzeń umożliwiających promocję oferty turystycznej opartej na dziedzictwie kulturowym regionu, w tym: warsztaty artystyczne i rękodzielnicze oraz festiwale z udziałem grup artystycznych z Polski i Słowacji, prezentacja strojów oraz wyrobów artystycznych            i rzemieślniczych;</a:t>
            </a:r>
          </a:p>
          <a:p>
            <a:pPr marL="400050" lvl="0" indent="-400050">
              <a:buFont typeface="Wingdings" panose="05000000000000000000" pitchFamily="2" charset="2"/>
              <a:buChar char="v"/>
            </a:pPr>
            <a:r>
              <a:rPr lang="pl-PL" dirty="0"/>
              <a:t>Działania promocyjne dot. wspólnego dziedzictwa kulturowego Pogranicza.</a:t>
            </a:r>
          </a:p>
        </p:txBody>
      </p:sp>
    </p:spTree>
    <p:extLst>
      <p:ext uri="{BB962C8B-B14F-4D97-AF65-F5344CB8AC3E}">
        <p14:creationId xmlns:p14="http://schemas.microsoft.com/office/powerpoint/2010/main" val="3999814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65" y="1158741"/>
            <a:ext cx="5316875" cy="4540517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0" y="217170"/>
            <a:ext cx="3810762" cy="1097280"/>
          </a:xfrm>
        </p:spPr>
        <p:txBody>
          <a:bodyPr/>
          <a:lstStyle/>
          <a:p>
            <a:r>
              <a:rPr lang="pl-PL" dirty="0"/>
              <a:t>Infrastrukturalne efekty projektu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275070" y="4448556"/>
            <a:ext cx="5726430" cy="2203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Obiekt kulturalno-warsztatowy w postaci Etnopracowni w Pisarowcach (część ekspozycyjna i warsztatowa z nowoczesnym wyposażeniem)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871" y="1824037"/>
            <a:ext cx="2651454" cy="2747963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5801" y="1820703"/>
            <a:ext cx="2665659" cy="272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989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0" y="217170"/>
            <a:ext cx="3810762" cy="1097280"/>
          </a:xfrm>
        </p:spPr>
        <p:txBody>
          <a:bodyPr/>
          <a:lstStyle/>
          <a:p>
            <a:r>
              <a:rPr lang="pl-PL" dirty="0"/>
              <a:t>Infrastrukturalne efekty projektu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217920" y="1588770"/>
            <a:ext cx="5817870" cy="17602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Zadaszona scena dla potrzeb organizacji imprez kulturalno-rozrywkowych w miejscowości Pakoszówka (obiekt jednokondygnacyjny kryty dachem dwuspadowym o konstrukcji drewnianej z wydzieloną częścią magazynową)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16" y="661511"/>
            <a:ext cx="4711882" cy="236743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996690"/>
            <a:ext cx="5226192" cy="235839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060" y="3989070"/>
            <a:ext cx="5196840" cy="235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41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0" y="217170"/>
            <a:ext cx="3810762" cy="1097280"/>
          </a:xfrm>
        </p:spPr>
        <p:txBody>
          <a:bodyPr/>
          <a:lstStyle/>
          <a:p>
            <a:r>
              <a:rPr lang="pl-PL" dirty="0"/>
              <a:t>Infrastrukturalne efekty projektu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263640" y="4800600"/>
            <a:ext cx="5634990" cy="1851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Centrum Kultury i Tradycji w </a:t>
            </a:r>
            <a:r>
              <a:rPr lang="pl-PL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Sačurovie</a:t>
            </a:r>
            <a:r>
              <a:rPr lang="pl-PL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(zmodernizowany i wyposażony dawny budynek urzędu gminy, zadaszony                     i odnowiony obiekt amfiteatru)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26" y="4079233"/>
            <a:ext cx="4791734" cy="2413007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39" y="1442040"/>
            <a:ext cx="2285983" cy="330141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" y="1446847"/>
            <a:ext cx="8029575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23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61253" y="347980"/>
            <a:ext cx="10600167" cy="6304280"/>
          </a:xfrm>
        </p:spPr>
        <p:txBody>
          <a:bodyPr>
            <a:normAutofit/>
          </a:bodyPr>
          <a:lstStyle/>
          <a:p>
            <a:endParaRPr lang="pl-PL" dirty="0"/>
          </a:p>
          <a:p>
            <a:endParaRPr lang="pl-PL" sz="1000" b="1" dirty="0"/>
          </a:p>
          <a:p>
            <a:r>
              <a:rPr lang="pl-PL" sz="2000" b="1" dirty="0"/>
              <a:t>Termin na zgłaszanie uwag/pytań/sugestii</a:t>
            </a:r>
          </a:p>
          <a:p>
            <a:r>
              <a:rPr lang="pl-PL" sz="2000" dirty="0"/>
              <a:t>Informacje i opinie dotyczące projektu można zgłaszać do 31.12.2024 r. za pomocą załączonej ankiety, telefonicznie lub osobiście. </a:t>
            </a:r>
          </a:p>
          <a:p>
            <a:endParaRPr lang="pl-PL" sz="2000" b="1" dirty="0"/>
          </a:p>
          <a:p>
            <a:r>
              <a:rPr lang="pl-PL" sz="2000" b="1" dirty="0"/>
              <a:t>Dane kontaktowe osób przyjmujących zgłoszenia: </a:t>
            </a:r>
            <a:endParaRPr lang="pl-PL" sz="2000" dirty="0"/>
          </a:p>
          <a:p>
            <a:r>
              <a:rPr lang="pl-PL" sz="2000" dirty="0"/>
              <a:t>Koordynator ds. partycypacji w języku polskim: Konrad Białas, Urząd Gminy Sanok, </a:t>
            </a:r>
            <a:r>
              <a:rPr lang="sk-SK" sz="2000" dirty="0"/>
              <a:t>tel. 013 46 56 580; e-mail: kbialas@gminasanok.pl;</a:t>
            </a:r>
            <a:endParaRPr lang="pl-PL" sz="2000" dirty="0"/>
          </a:p>
          <a:p>
            <a:r>
              <a:rPr lang="pl-PL" sz="2000" dirty="0"/>
              <a:t>Koordynator ds. partycypacji w języku słowackim: </a:t>
            </a:r>
            <a:r>
              <a:rPr lang="sk-SK" sz="2000" dirty="0"/>
              <a:t>Katarína Hrobakowa-Slobodova, Obec Sačurov, tel.00421 0904 492 107; mail: katarina.hrobakova.slobodova@gmail.com</a:t>
            </a:r>
            <a:endParaRPr lang="pl-PL" sz="2000" dirty="0"/>
          </a:p>
          <a:p>
            <a:endParaRPr lang="pl-PL" sz="2000" b="1" dirty="0"/>
          </a:p>
          <a:p>
            <a:r>
              <a:rPr lang="pl-PL" sz="2000" b="1" dirty="0"/>
              <a:t>W </a:t>
            </a:r>
            <a:r>
              <a:rPr lang="pl-PL" sz="2000" b="1"/>
              <a:t>ramach debaty </a:t>
            </a:r>
            <a:r>
              <a:rPr lang="pl-PL" sz="2000" b="1" dirty="0"/>
              <a:t>zostały utworzone 2 punkty konsultacyjne</a:t>
            </a:r>
          </a:p>
          <a:p>
            <a:pPr marL="342900" indent="-342900">
              <a:buFontTx/>
              <a:buChar char="-"/>
            </a:pPr>
            <a:r>
              <a:rPr lang="pl-PL" sz="2000" dirty="0"/>
              <a:t>Urząd Gminy w Sanoku, ul. Kościuszki 23, 38-500 Sanok; pokój nr 511</a:t>
            </a:r>
          </a:p>
          <a:p>
            <a:pPr marL="342900" indent="-342900">
              <a:buFontTx/>
              <a:buChar char="-"/>
            </a:pPr>
            <a:r>
              <a:rPr lang="pl-PL" sz="2000" dirty="0"/>
              <a:t>Urząd Gminy </a:t>
            </a:r>
            <a:r>
              <a:rPr lang="pl-PL" sz="2000" dirty="0" err="1"/>
              <a:t>Sacurov</a:t>
            </a:r>
            <a:r>
              <a:rPr lang="pl-PL" sz="2000" dirty="0"/>
              <a:t>, ul. </a:t>
            </a:r>
            <a:r>
              <a:rPr lang="pl-PL" sz="2000" dirty="0" err="1"/>
              <a:t>Osloboditeľov</a:t>
            </a:r>
            <a:r>
              <a:rPr lang="pl-PL" sz="2000" dirty="0"/>
              <a:t> 385, 094 13 </a:t>
            </a:r>
            <a:r>
              <a:rPr lang="pl-PL" sz="2000" dirty="0" err="1"/>
              <a:t>Sačurov</a:t>
            </a:r>
            <a:r>
              <a:rPr lang="pl-PL" sz="2000" dirty="0"/>
              <a:t>- Kancelaria Starosty</a:t>
            </a:r>
          </a:p>
          <a:p>
            <a:endParaRPr lang="pl-PL" sz="2000" dirty="0"/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6096000" y="3429000"/>
            <a:ext cx="5195997" cy="342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spcAft>
                <a:spcPts val="1200"/>
              </a:spcAft>
            </a:pPr>
            <a:endParaRPr lang="pl-P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9535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665</TotalTime>
  <Words>440</Words>
  <Application>Microsoft Office PowerPoint</Application>
  <PresentationFormat>Panoramiczny</PresentationFormat>
  <Paragraphs>40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Century Gothic</vt:lpstr>
      <vt:lpstr>Wingdings</vt:lpstr>
      <vt:lpstr>Wingdings 3</vt:lpstr>
      <vt:lpstr>Jon</vt:lpstr>
      <vt:lpstr>Etno-Feeria - popularyzacja sztuk artystycznych, obyczajów i wspólnych tradycji ludowych z obszaru polsko-słowackiego pogranicza  </vt:lpstr>
      <vt:lpstr>Prezentacja programu PowerPoint</vt:lpstr>
      <vt:lpstr>Prezentacja programu PowerPoint</vt:lpstr>
      <vt:lpstr>Infrastrukturalne efekty projektu</vt:lpstr>
      <vt:lpstr>Infrastrukturalne efekty projektu</vt:lpstr>
      <vt:lpstr>Infrastrukturalne efekty projektu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Muzeum - moja przestrzeń czasu Múzeum - môj časopriestor</dc:title>
  <dc:creator>Euroinwestycje</dc:creator>
  <cp:lastModifiedBy>Konrad Białas</cp:lastModifiedBy>
  <cp:revision>57</cp:revision>
  <dcterms:created xsi:type="dcterms:W3CDTF">2024-09-15T19:03:38Z</dcterms:created>
  <dcterms:modified xsi:type="dcterms:W3CDTF">2024-12-16T13:58:15Z</dcterms:modified>
</cp:coreProperties>
</file>